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76" r:id="rId6"/>
    <p:sldId id="378" r:id="rId7"/>
    <p:sldId id="383" r:id="rId8"/>
    <p:sldId id="381" r:id="rId9"/>
    <p:sldId id="384" r:id="rId10"/>
    <p:sldId id="379" r:id="rId11"/>
    <p:sldId id="385" r:id="rId12"/>
    <p:sldId id="387" r:id="rId13"/>
    <p:sldId id="386" r:id="rId14"/>
    <p:sldId id="380" r:id="rId15"/>
  </p:sldIdLst>
  <p:sldSz cx="12192000" cy="6858000"/>
  <p:notesSz cx="7077075" cy="8520113"/>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684" userDrawn="1">
          <p15:clr>
            <a:srgbClr val="A4A3A4"/>
          </p15:clr>
        </p15:guide>
        <p15:guide id="2" pos="222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5666" autoAdjust="0"/>
  </p:normalViewPr>
  <p:slideViewPr>
    <p:cSldViewPr snapToGrid="0">
      <p:cViewPr varScale="1">
        <p:scale>
          <a:sx n="109" d="100"/>
          <a:sy n="109" d="100"/>
        </p:scale>
        <p:origin x="52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93" d="100"/>
          <a:sy n="93" d="100"/>
        </p:scale>
        <p:origin x="2826" y="66"/>
      </p:cViewPr>
      <p:guideLst>
        <p:guide orient="horz" pos="2684"/>
        <p:guide pos="22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009261"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009261"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009261"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698500" y="638175"/>
            <a:ext cx="5680075" cy="3195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44692" y="4046786"/>
            <a:ext cx="5187691" cy="383485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009261"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Solution 34</a:t>
            </a:r>
            <a:r>
              <a:rPr lang="zh-CN" altLang="en-US" dirty="0"/>
              <a:t>可以属于第一类，但是没有区分</a:t>
            </a:r>
            <a:r>
              <a:rPr lang="en-US" altLang="zh-CN" dirty="0"/>
              <a:t>AnLF</a:t>
            </a:r>
            <a:r>
              <a:rPr lang="zh-CN" altLang="en-US" dirty="0"/>
              <a:t>和</a:t>
            </a:r>
            <a:r>
              <a:rPr lang="en-US" altLang="zh-CN" dirty="0"/>
              <a:t>MTLF</a:t>
            </a:r>
            <a:r>
              <a:rPr lang="zh-CN" altLang="en-US" dirty="0"/>
              <a:t>，仅统一是</a:t>
            </a:r>
            <a:r>
              <a:rPr lang="en-US" altLang="zh-CN" dirty="0"/>
              <a:t>NWDAF</a:t>
            </a:r>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773433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Solution 34</a:t>
            </a:r>
            <a:r>
              <a:rPr lang="zh-CN" altLang="en-US" dirty="0"/>
              <a:t>可以属于第一类，但是没有区分</a:t>
            </a:r>
            <a:r>
              <a:rPr lang="en-US" altLang="zh-CN" dirty="0"/>
              <a:t>AnLF</a:t>
            </a:r>
            <a:r>
              <a:rPr lang="zh-CN" altLang="en-US" dirty="0"/>
              <a:t>和</a:t>
            </a:r>
            <a:r>
              <a:rPr lang="en-US" altLang="zh-CN" dirty="0"/>
              <a:t>MTLF</a:t>
            </a:r>
            <a:r>
              <a:rPr lang="zh-CN" altLang="en-US" dirty="0"/>
              <a:t>，仅统一是</a:t>
            </a:r>
            <a:r>
              <a:rPr lang="en-US" altLang="zh-CN" dirty="0"/>
              <a:t>NWDAF</a:t>
            </a:r>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84291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Solution 34</a:t>
            </a:r>
            <a:r>
              <a:rPr lang="zh-CN" altLang="en-US" dirty="0"/>
              <a:t>可以属于第一类，但是没有区分</a:t>
            </a:r>
            <a:r>
              <a:rPr lang="en-US" altLang="zh-CN" dirty="0"/>
              <a:t>AnLF</a:t>
            </a:r>
            <a:r>
              <a:rPr lang="zh-CN" altLang="en-US" dirty="0"/>
              <a:t>和</a:t>
            </a:r>
            <a:r>
              <a:rPr lang="en-US" altLang="zh-CN" dirty="0"/>
              <a:t>MTLF</a:t>
            </a:r>
            <a:r>
              <a:rPr lang="zh-CN" altLang="en-US" dirty="0"/>
              <a:t>，仅统一是</a:t>
            </a:r>
            <a:r>
              <a:rPr lang="en-US" altLang="zh-CN" dirty="0"/>
              <a:t>NWDAF</a:t>
            </a:r>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704731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Solution 34</a:t>
            </a:r>
            <a:r>
              <a:rPr lang="zh-CN" altLang="en-US" dirty="0"/>
              <a:t>可以属于第一类，但是没有区分</a:t>
            </a:r>
            <a:r>
              <a:rPr lang="en-US" altLang="zh-CN" dirty="0"/>
              <a:t>AnLF</a:t>
            </a:r>
            <a:r>
              <a:rPr lang="zh-CN" altLang="en-US" dirty="0"/>
              <a:t>和</a:t>
            </a:r>
            <a:r>
              <a:rPr lang="en-US" altLang="zh-CN" dirty="0"/>
              <a:t>MTLF</a:t>
            </a:r>
            <a:r>
              <a:rPr lang="zh-CN" altLang="en-US" dirty="0"/>
              <a:t>，仅统一是</a:t>
            </a:r>
            <a:r>
              <a:rPr lang="en-US" altLang="zh-CN" dirty="0"/>
              <a:t>NWDAF</a:t>
            </a:r>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5178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Solution 34</a:t>
            </a:r>
            <a:r>
              <a:rPr lang="zh-CN" altLang="en-US" dirty="0"/>
              <a:t>可以属于第一类，但是没有区分</a:t>
            </a:r>
            <a:r>
              <a:rPr lang="en-US" altLang="zh-CN" dirty="0"/>
              <a:t>AnLF</a:t>
            </a:r>
            <a:r>
              <a:rPr lang="zh-CN" altLang="en-US" dirty="0"/>
              <a:t>和</a:t>
            </a:r>
            <a:r>
              <a:rPr lang="en-US" altLang="zh-CN" dirty="0"/>
              <a:t>MTLF</a:t>
            </a:r>
            <a:r>
              <a:rPr lang="zh-CN" altLang="en-US" dirty="0"/>
              <a:t>，仅统一是</a:t>
            </a:r>
            <a:r>
              <a:rPr lang="en-US" altLang="zh-CN" dirty="0"/>
              <a:t>NWDAF</a:t>
            </a:r>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1433590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161161" y="365125"/>
            <a:ext cx="11192639" cy="65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258807" y="1343371"/>
            <a:ext cx="11633156" cy="479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64172" y="972851"/>
            <a:ext cx="11866667" cy="182563"/>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1054993" y="311935"/>
            <a:ext cx="1019577" cy="59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lnSpc>
                <a:spcPts val="1200"/>
              </a:lnSpc>
              <a:defRPr/>
            </a:pPr>
            <a:r>
              <a:rPr lang="sv-SE" altLang="en-US" sz="1200" b="1" dirty="0">
                <a:latin typeface="Arial "/>
              </a:rPr>
              <a:t>3GPP SA2#152E , August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433149" y="32625"/>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S2-2206411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rozewallin.blogspot.com/2016/03/march-update.html?spref=pi" TargetMode="External"/><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44997" y="2003077"/>
            <a:ext cx="10520148" cy="785254"/>
          </a:xfrm>
        </p:spPr>
        <p:txBody>
          <a:bodyPr/>
          <a:lstStyle/>
          <a:p>
            <a:pPr eaLnBrk="1" hangingPunct="1"/>
            <a:r>
              <a:rPr lang="en-GB" altLang="en-US" sz="3600" b="1" dirty="0"/>
              <a:t>Evaluation and interim conclusion for KI#1 </a:t>
            </a:r>
            <a:r>
              <a:rPr lang="en-US" altLang="en-US" sz="3600" b="1" dirty="0"/>
              <a:t>(correctness)</a:t>
            </a:r>
            <a:endParaRPr lang="en-GB" altLang="en-US" sz="36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58042" y="4592435"/>
            <a:ext cx="4535395" cy="785255"/>
          </a:xfrm>
        </p:spPr>
        <p:txBody>
          <a:bodyPr/>
          <a:lstStyle/>
          <a:p>
            <a:pPr marL="0" indent="0" eaLnBrk="1" hangingPunct="1">
              <a:buFontTx/>
              <a:buNone/>
            </a:pPr>
            <a:r>
              <a:rPr lang="en-GB" altLang="en-US" sz="1800" i="1" dirty="0">
                <a:latin typeface="Comic Sans MS" panose="030F0702030302020204" pitchFamily="66" charset="0"/>
              </a:rPr>
              <a:t>vivo</a:t>
            </a:r>
          </a:p>
          <a:p>
            <a:pPr marL="0" indent="0" eaLnBrk="1" hangingPunct="1">
              <a:buFontTx/>
              <a:buNone/>
            </a:pPr>
            <a:r>
              <a:rPr lang="en-GB" altLang="en-US" sz="1800" i="1" dirty="0">
                <a:latin typeface="Comic Sans MS" panose="030F0702030302020204" pitchFamily="66" charset="0"/>
              </a:rPr>
              <a:t>2022-07-29</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E42F9-96E6-A971-C25A-64C0B6FFF34C}"/>
              </a:ext>
            </a:extLst>
          </p:cNvPr>
          <p:cNvSpPr>
            <a:spLocks noGrp="1"/>
          </p:cNvSpPr>
          <p:nvPr>
            <p:ph type="title"/>
          </p:nvPr>
        </p:nvSpPr>
        <p:spPr/>
        <p:txBody>
          <a:bodyPr/>
          <a:lstStyle/>
          <a:p>
            <a:r>
              <a:rPr lang="en-US" altLang="zh-CN" sz="2800" i="1" dirty="0"/>
              <a:t>Updated Interim Conclusions for KI#1 (draft) after conf call July 29</a:t>
            </a:r>
            <a:r>
              <a:rPr lang="en-US" altLang="zh-CN" sz="2800" i="1" baseline="30000" dirty="0"/>
              <a:t>th</a:t>
            </a:r>
            <a:r>
              <a:rPr lang="en-US" altLang="zh-CN" sz="2800" i="1" dirty="0"/>
              <a:t>  </a:t>
            </a:r>
          </a:p>
        </p:txBody>
      </p:sp>
      <p:sp>
        <p:nvSpPr>
          <p:cNvPr id="5" name="内容占位符 4">
            <a:extLst>
              <a:ext uri="{FF2B5EF4-FFF2-40B4-BE49-F238E27FC236}">
                <a16:creationId xmlns:a16="http://schemas.microsoft.com/office/drawing/2014/main" id="{7FD8E5DE-995C-4B61-A288-EE80CB368552}"/>
              </a:ext>
            </a:extLst>
          </p:cNvPr>
          <p:cNvSpPr>
            <a:spLocks noGrp="1"/>
          </p:cNvSpPr>
          <p:nvPr>
            <p:ph idx="1"/>
          </p:nvPr>
        </p:nvSpPr>
        <p:spPr>
          <a:xfrm>
            <a:off x="361949" y="1419571"/>
            <a:ext cx="11530013" cy="4143029"/>
          </a:xfrm>
        </p:spPr>
        <p:txBody>
          <a:bodyPr/>
          <a:lstStyle/>
          <a:p>
            <a:pPr>
              <a:spcBef>
                <a:spcPts val="600"/>
              </a:spcBef>
              <a:spcAft>
                <a:spcPts val="600"/>
              </a:spcAft>
            </a:pPr>
            <a:r>
              <a:rPr lang="en-US" altLang="zh-CN" sz="2000" dirty="0"/>
              <a:t>Principle 1:</a:t>
            </a:r>
            <a:r>
              <a:rPr lang="zh-CN" altLang="en-US" sz="2000" dirty="0"/>
              <a:t> </a:t>
            </a:r>
            <a:r>
              <a:rPr lang="en-US" altLang="zh-CN" sz="2000" u="sng" dirty="0"/>
              <a:t>Conclude in priority </a:t>
            </a:r>
            <a:r>
              <a:rPr lang="en-US" altLang="zh-CN" sz="2000" dirty="0"/>
              <a:t>Model performance improvement by comparing predictions and ground truth in R18 and </a:t>
            </a:r>
            <a:r>
              <a:rPr lang="en-US" altLang="zh-CN" sz="2000" u="sng" dirty="0"/>
              <a:t>then</a:t>
            </a:r>
            <a:r>
              <a:rPr lang="en-US" altLang="zh-CN" sz="2000" dirty="0"/>
              <a:t> model performance improvement based on 5GC performance improvement by consuming analytics </a:t>
            </a:r>
            <a:r>
              <a:rPr lang="en-US" altLang="zh-CN" sz="2000" u="sng" dirty="0"/>
              <a:t>if time permits</a:t>
            </a:r>
            <a:r>
              <a:rPr lang="en-US" altLang="zh-CN" sz="2000" dirty="0"/>
              <a:t> </a:t>
            </a:r>
            <a:r>
              <a:rPr lang="en-US" altLang="zh-CN" sz="2000" strike="sngStrike" dirty="0"/>
              <a:t>is FFS</a:t>
            </a:r>
          </a:p>
          <a:p>
            <a:pPr>
              <a:spcBef>
                <a:spcPts val="600"/>
              </a:spcBef>
              <a:spcAft>
                <a:spcPts val="600"/>
              </a:spcAft>
            </a:pPr>
            <a:r>
              <a:rPr lang="en-US" altLang="zh-CN" sz="2000" dirty="0"/>
              <a:t>Principle 2: AnLF calculating ML model performance based on AnLF’s performance requirement </a:t>
            </a:r>
            <a:r>
              <a:rPr lang="en-US" altLang="zh-CN" sz="2000" u="sng" dirty="0"/>
              <a:t>especially in case of AnLF with light burden</a:t>
            </a:r>
          </a:p>
          <a:p>
            <a:pPr>
              <a:spcBef>
                <a:spcPts val="600"/>
              </a:spcBef>
              <a:spcAft>
                <a:spcPts val="600"/>
              </a:spcAft>
            </a:pPr>
            <a:r>
              <a:rPr lang="en-US" altLang="zh-CN" sz="2000" dirty="0"/>
              <a:t>Principle 3</a:t>
            </a:r>
            <a:r>
              <a:rPr lang="zh-CN" altLang="en-US" sz="2000" dirty="0"/>
              <a:t>：</a:t>
            </a:r>
            <a:r>
              <a:rPr lang="en-US" altLang="zh-CN" sz="2000" dirty="0"/>
              <a:t>In case of ML model performance degrading, AnLF reports ML model performance in use to MTLF and optionally sends the collected data to MTLF for model retraining</a:t>
            </a:r>
          </a:p>
          <a:p>
            <a:pPr>
              <a:spcBef>
                <a:spcPts val="600"/>
              </a:spcBef>
              <a:spcAft>
                <a:spcPts val="600"/>
              </a:spcAft>
            </a:pPr>
            <a:r>
              <a:rPr lang="en-US" altLang="zh-CN" sz="2000" dirty="0"/>
              <a:t>Principle 4</a:t>
            </a:r>
            <a:r>
              <a:rPr lang="zh-CN" altLang="en-US" sz="2000" dirty="0"/>
              <a:t>：</a:t>
            </a:r>
            <a:r>
              <a:rPr lang="en-US" altLang="zh-CN" sz="2000" dirty="0"/>
              <a:t>Upon receiving model degradation notification from an AnLF,</a:t>
            </a:r>
            <a:r>
              <a:rPr lang="zh-CN" altLang="en-US" sz="2000" dirty="0"/>
              <a:t> </a:t>
            </a:r>
            <a:r>
              <a:rPr lang="en-US" altLang="zh-CN" sz="2000" dirty="0"/>
              <a:t>MTLF can reselect a new model or retrain the existing model for the AnLF</a:t>
            </a:r>
          </a:p>
          <a:p>
            <a:pPr>
              <a:spcBef>
                <a:spcPts val="600"/>
              </a:spcBef>
              <a:spcAft>
                <a:spcPts val="600"/>
              </a:spcAft>
            </a:pPr>
            <a:r>
              <a:rPr lang="en-US" altLang="zh-CN" sz="2000" dirty="0"/>
              <a:t>Principle 5: Upon receiving notification that analytics performance does not meet requirements or degradation from AnLF, consumer may stop using analytics for a period of time or obtain a new analytics</a:t>
            </a:r>
          </a:p>
          <a:p>
            <a:pPr>
              <a:spcBef>
                <a:spcPts val="600"/>
              </a:spcBef>
              <a:spcAft>
                <a:spcPts val="600"/>
              </a:spcAft>
            </a:pPr>
            <a:r>
              <a:rPr lang="en-US" altLang="zh-CN" sz="2000" dirty="0"/>
              <a:t>Principle 6: Multiple ML models may help improve ML model performance</a:t>
            </a:r>
          </a:p>
          <a:p>
            <a:pPr marL="0" indent="0">
              <a:buNone/>
            </a:pPr>
            <a:endParaRPr lang="zh-CN" altLang="en-US" sz="1600" dirty="0"/>
          </a:p>
        </p:txBody>
      </p:sp>
    </p:spTree>
    <p:extLst>
      <p:ext uri="{BB962C8B-B14F-4D97-AF65-F5344CB8AC3E}">
        <p14:creationId xmlns:p14="http://schemas.microsoft.com/office/powerpoint/2010/main" val="200318513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CED2DF40-5C2E-5777-5827-3F6BE413A39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20143" y="1380348"/>
            <a:ext cx="5236028" cy="4360183"/>
          </a:xfrm>
          <a:prstGeom prst="rect">
            <a:avLst/>
          </a:prstGeom>
        </p:spPr>
      </p:pic>
    </p:spTree>
    <p:extLst>
      <p:ext uri="{BB962C8B-B14F-4D97-AF65-F5344CB8AC3E}">
        <p14:creationId xmlns:p14="http://schemas.microsoft.com/office/powerpoint/2010/main" val="33954925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B5C8D-35E2-3DA9-8D13-5900E91E6B82}"/>
              </a:ext>
            </a:extLst>
          </p:cNvPr>
          <p:cNvSpPr>
            <a:spLocks noGrp="1"/>
          </p:cNvSpPr>
          <p:nvPr>
            <p:ph type="title"/>
          </p:nvPr>
        </p:nvSpPr>
        <p:spPr/>
        <p:txBody>
          <a:bodyPr/>
          <a:lstStyle/>
          <a:p>
            <a:r>
              <a:rPr lang="en-US" b="1" i="1" dirty="0"/>
              <a:t>CONTENT</a:t>
            </a:r>
          </a:p>
        </p:txBody>
      </p:sp>
      <p:sp>
        <p:nvSpPr>
          <p:cNvPr id="3" name="Content Placeholder 2">
            <a:extLst>
              <a:ext uri="{FF2B5EF4-FFF2-40B4-BE49-F238E27FC236}">
                <a16:creationId xmlns:a16="http://schemas.microsoft.com/office/drawing/2014/main" id="{BD9321FB-2C9C-CAF9-3AF0-ADCC3AD16528}"/>
              </a:ext>
            </a:extLst>
          </p:cNvPr>
          <p:cNvSpPr>
            <a:spLocks noGrp="1"/>
          </p:cNvSpPr>
          <p:nvPr>
            <p:ph idx="1"/>
          </p:nvPr>
        </p:nvSpPr>
        <p:spPr/>
        <p:txBody>
          <a:bodyPr/>
          <a:lstStyle/>
          <a:p>
            <a:r>
              <a:rPr lang="en-US" b="1" i="1" dirty="0"/>
              <a:t> </a:t>
            </a:r>
            <a:r>
              <a:rPr lang="en-US" altLang="zh-CN" b="1" i="1" dirty="0"/>
              <a:t>Observations and Evaluation on Existing Solutions Captured for KI#1</a:t>
            </a:r>
            <a:endParaRPr lang="en-US" b="1" i="1" dirty="0"/>
          </a:p>
          <a:p>
            <a:r>
              <a:rPr lang="en-US" altLang="zh-CN" b="1" i="1" dirty="0"/>
              <a:t> Interim </a:t>
            </a:r>
            <a:r>
              <a:rPr lang="en-US" b="1" i="1" dirty="0"/>
              <a:t>Conclusions </a:t>
            </a:r>
            <a:r>
              <a:rPr lang="en-US" altLang="zh-CN" b="1" i="1" dirty="0"/>
              <a:t>for KI#1</a:t>
            </a:r>
            <a:r>
              <a:rPr lang="en-US" b="1" i="1" dirty="0"/>
              <a:t> </a:t>
            </a:r>
          </a:p>
        </p:txBody>
      </p:sp>
    </p:spTree>
    <p:extLst>
      <p:ext uri="{BB962C8B-B14F-4D97-AF65-F5344CB8AC3E}">
        <p14:creationId xmlns:p14="http://schemas.microsoft.com/office/powerpoint/2010/main" val="232754079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B4A56-51C0-E210-9C65-660A1537F84D}"/>
              </a:ext>
            </a:extLst>
          </p:cNvPr>
          <p:cNvSpPr>
            <a:spLocks noGrp="1"/>
          </p:cNvSpPr>
          <p:nvPr>
            <p:ph type="title"/>
          </p:nvPr>
        </p:nvSpPr>
        <p:spPr/>
        <p:txBody>
          <a:bodyPr/>
          <a:lstStyle/>
          <a:p>
            <a:r>
              <a:rPr lang="en-US" sz="2700" b="1" i="1" dirty="0"/>
              <a:t>Solutions Summary for KI#1 (Category A: Performance Monitoring/Re-training)</a:t>
            </a:r>
          </a:p>
        </p:txBody>
      </p:sp>
      <p:graphicFrame>
        <p:nvGraphicFramePr>
          <p:cNvPr id="6" name="表格 5">
            <a:extLst>
              <a:ext uri="{FF2B5EF4-FFF2-40B4-BE49-F238E27FC236}">
                <a16:creationId xmlns:a16="http://schemas.microsoft.com/office/drawing/2014/main" id="{0956225F-6C74-4F18-BF73-B01E130A2E78}"/>
              </a:ext>
            </a:extLst>
          </p:cNvPr>
          <p:cNvGraphicFramePr>
            <a:graphicFrameLocks noGrp="1"/>
          </p:cNvGraphicFramePr>
          <p:nvPr>
            <p:extLst>
              <p:ext uri="{D42A27DB-BD31-4B8C-83A1-F6EECF244321}">
                <p14:modId xmlns:p14="http://schemas.microsoft.com/office/powerpoint/2010/main" val="3036275131"/>
              </p:ext>
            </p:extLst>
          </p:nvPr>
        </p:nvGraphicFramePr>
        <p:xfrm>
          <a:off x="193733" y="1315699"/>
          <a:ext cx="11844138" cy="4918487"/>
        </p:xfrm>
        <a:graphic>
          <a:graphicData uri="http://schemas.openxmlformats.org/drawingml/2006/table">
            <a:tbl>
              <a:tblPr firstRow="1" bandRow="1">
                <a:tableStyleId>{5C22544A-7EE6-4342-B048-85BDC9FD1C3A}</a:tableStyleId>
              </a:tblPr>
              <a:tblGrid>
                <a:gridCol w="1238756">
                  <a:extLst>
                    <a:ext uri="{9D8B030D-6E8A-4147-A177-3AD203B41FA5}">
                      <a16:colId xmlns:a16="http://schemas.microsoft.com/office/drawing/2014/main" val="2242210579"/>
                    </a:ext>
                  </a:extLst>
                </a:gridCol>
                <a:gridCol w="1352275">
                  <a:extLst>
                    <a:ext uri="{9D8B030D-6E8A-4147-A177-3AD203B41FA5}">
                      <a16:colId xmlns:a16="http://schemas.microsoft.com/office/drawing/2014/main" val="4663078"/>
                    </a:ext>
                  </a:extLst>
                </a:gridCol>
                <a:gridCol w="1476611">
                  <a:extLst>
                    <a:ext uri="{9D8B030D-6E8A-4147-A177-3AD203B41FA5}">
                      <a16:colId xmlns:a16="http://schemas.microsoft.com/office/drawing/2014/main" val="872058155"/>
                    </a:ext>
                  </a:extLst>
                </a:gridCol>
                <a:gridCol w="1867465">
                  <a:extLst>
                    <a:ext uri="{9D8B030D-6E8A-4147-A177-3AD203B41FA5}">
                      <a16:colId xmlns:a16="http://schemas.microsoft.com/office/drawing/2014/main" val="2618355414"/>
                    </a:ext>
                  </a:extLst>
                </a:gridCol>
                <a:gridCol w="1760657">
                  <a:extLst>
                    <a:ext uri="{9D8B030D-6E8A-4147-A177-3AD203B41FA5}">
                      <a16:colId xmlns:a16="http://schemas.microsoft.com/office/drawing/2014/main" val="2926836068"/>
                    </a:ext>
                  </a:extLst>
                </a:gridCol>
                <a:gridCol w="1914814">
                  <a:extLst>
                    <a:ext uri="{9D8B030D-6E8A-4147-A177-3AD203B41FA5}">
                      <a16:colId xmlns:a16="http://schemas.microsoft.com/office/drawing/2014/main" val="867519329"/>
                    </a:ext>
                  </a:extLst>
                </a:gridCol>
                <a:gridCol w="2233560">
                  <a:extLst>
                    <a:ext uri="{9D8B030D-6E8A-4147-A177-3AD203B41FA5}">
                      <a16:colId xmlns:a16="http://schemas.microsoft.com/office/drawing/2014/main" val="2765660571"/>
                    </a:ext>
                  </a:extLst>
                </a:gridCol>
              </a:tblGrid>
              <a:tr h="1051901">
                <a:tc>
                  <a:txBody>
                    <a:bodyPr/>
                    <a:lstStyle/>
                    <a:p>
                      <a:r>
                        <a:rPr lang="en-US" altLang="zh-CN" sz="1700" dirty="0"/>
                        <a:t>Sol Num.</a:t>
                      </a:r>
                      <a:endParaRPr lang="zh-CN" altLang="en-US" sz="1700" dirty="0"/>
                    </a:p>
                  </a:txBody>
                  <a:tcPr/>
                </a:tc>
                <a:tc>
                  <a:txBody>
                    <a:bodyPr/>
                    <a:lstStyle/>
                    <a:p>
                      <a:r>
                        <a:rPr lang="en-US" altLang="zh-CN" sz="1700" dirty="0"/>
                        <a:t>Performance monitor&amp;</a:t>
                      </a:r>
                    </a:p>
                    <a:p>
                      <a:r>
                        <a:rPr lang="en-US" altLang="zh-CN" sz="1700" dirty="0"/>
                        <a:t>Calculator</a:t>
                      </a:r>
                      <a:endParaRPr lang="zh-CN" altLang="en-US" sz="1700" dirty="0"/>
                    </a:p>
                  </a:txBody>
                  <a:tcPr/>
                </a:tc>
                <a:tc>
                  <a:txBody>
                    <a:bodyPr/>
                    <a:lstStyle/>
                    <a:p>
                      <a:r>
                        <a:rPr lang="en-US" altLang="zh-CN" sz="1700" dirty="0"/>
                        <a:t>Performance KPI</a:t>
                      </a:r>
                      <a:endParaRPr lang="zh-CN" altLang="en-US" sz="1700" dirty="0"/>
                    </a:p>
                  </a:txBody>
                  <a:tcPr/>
                </a:tc>
                <a:tc>
                  <a:txBody>
                    <a:bodyPr/>
                    <a:lstStyle/>
                    <a:p>
                      <a:r>
                        <a:rPr lang="en-US" altLang="zh-CN" sz="1700" dirty="0"/>
                        <a:t>Trigger condition </a:t>
                      </a:r>
                      <a:endParaRPr lang="zh-CN" altLang="en-US" sz="1700" dirty="0"/>
                    </a:p>
                  </a:txBody>
                  <a:tcPr/>
                </a:tc>
                <a:tc>
                  <a:txBody>
                    <a:bodyPr/>
                    <a:lstStyle/>
                    <a:p>
                      <a:r>
                        <a:rPr lang="en-US" altLang="zh-CN" sz="1700" dirty="0"/>
                        <a:t>Consumer’s action </a:t>
                      </a:r>
                    </a:p>
                    <a:p>
                      <a:r>
                        <a:rPr lang="en-US" altLang="zh-CN" sz="1700" dirty="0"/>
                        <a:t>after Model degradation</a:t>
                      </a:r>
                      <a:endParaRPr lang="zh-CN" altLang="en-US" sz="1700" dirty="0"/>
                    </a:p>
                  </a:txBody>
                  <a:tcPr/>
                </a:tc>
                <a:tc>
                  <a:txBody>
                    <a:bodyPr/>
                    <a:lstStyle/>
                    <a:p>
                      <a:r>
                        <a:rPr lang="en-US" altLang="zh-CN" sz="1700" dirty="0"/>
                        <a:t>MTLF’s action</a:t>
                      </a:r>
                    </a:p>
                    <a:p>
                      <a:r>
                        <a:rPr lang="en-US" altLang="zh-CN" sz="1700" dirty="0"/>
                        <a:t> after Model degradation </a:t>
                      </a:r>
                      <a:endParaRPr lang="zh-CN" altLang="en-US" sz="1700" dirty="0"/>
                    </a:p>
                  </a:txBody>
                  <a:tcPr/>
                </a:tc>
                <a:tc>
                  <a:txBody>
                    <a:bodyPr/>
                    <a:lstStyle/>
                    <a:p>
                      <a:r>
                        <a:rPr lang="en-US" altLang="zh-CN" sz="1700" dirty="0"/>
                        <a:t>AnLF’s action after Model degradation </a:t>
                      </a:r>
                      <a:endParaRPr lang="zh-CN" altLang="en-US" sz="1700" dirty="0"/>
                    </a:p>
                  </a:txBody>
                  <a:tcPr/>
                </a:tc>
                <a:extLst>
                  <a:ext uri="{0D108BD9-81ED-4DB2-BD59-A6C34878D82A}">
                    <a16:rowId xmlns:a16="http://schemas.microsoft.com/office/drawing/2014/main" val="3489163656"/>
                  </a:ext>
                </a:extLst>
              </a:tr>
              <a:tr h="15352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700" dirty="0"/>
                        <a:t>Sol#3, 5A,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700" dirty="0"/>
                        <a:t>6, 7, 28, 29 and 32</a:t>
                      </a:r>
                    </a:p>
                  </a:txBody>
                  <a:tcPr/>
                </a:tc>
                <a:tc>
                  <a:txBody>
                    <a:bodyPr/>
                    <a:lstStyle/>
                    <a:p>
                      <a:r>
                        <a:rPr lang="en-US" altLang="zh-CN" sz="1700" dirty="0"/>
                        <a:t>AnLF</a:t>
                      </a:r>
                      <a:endParaRPr lang="zh-CN" altLang="en-US" sz="1700" dirty="0"/>
                    </a:p>
                  </a:txBody>
                  <a:tcPr/>
                </a:tc>
                <a:tc>
                  <a:txBody>
                    <a:bodyPr/>
                    <a:lstStyle/>
                    <a:p>
                      <a:r>
                        <a:rPr lang="en-US" altLang="zh-CN" sz="1700" dirty="0"/>
                        <a:t>Accuracy/MAE, etc.</a:t>
                      </a:r>
                      <a:endParaRPr lang="zh-CN" altLang="en-US" sz="1700" dirty="0"/>
                    </a:p>
                  </a:txBody>
                  <a:tcPr/>
                </a:tc>
                <a:tc>
                  <a:txBody>
                    <a:bodyPr/>
                    <a:lstStyle/>
                    <a:p>
                      <a:r>
                        <a:rPr lang="en-US" altLang="zh-CN" sz="1700" dirty="0"/>
                        <a:t>AnLF local configuration or reporting threshold from MTLF is reached</a:t>
                      </a:r>
                      <a:endParaRPr lang="zh-CN" altLang="en-US" sz="1700" dirty="0"/>
                    </a:p>
                  </a:txBody>
                  <a:tcPr/>
                </a:tc>
                <a:tc>
                  <a:txBody>
                    <a:bodyPr/>
                    <a:lstStyle/>
                    <a:p>
                      <a:pPr algn="l"/>
                      <a:r>
                        <a:rPr lang="en-US" altLang="zh-CN" sz="1700" u="none" dirty="0"/>
                        <a:t>Discard </a:t>
                      </a:r>
                      <a:r>
                        <a:rPr lang="en-US" altLang="zh-CN" sz="1700" dirty="0"/>
                        <a:t>analytics based on AnLF’s notification</a:t>
                      </a:r>
                      <a:endParaRPr lang="zh-CN" altLang="en-US" sz="1700" dirty="0"/>
                    </a:p>
                  </a:txBody>
                  <a:tcPr/>
                </a:tc>
                <a:tc>
                  <a:txBody>
                    <a:bodyPr/>
                    <a:lstStyle/>
                    <a:p>
                      <a:r>
                        <a:rPr lang="en-US" altLang="zh-CN" sz="1700" dirty="0"/>
                        <a:t>Retrains Model based on AnLF’s performance reporting </a:t>
                      </a:r>
                      <a:endParaRPr lang="zh-CN" altLang="en-US" sz="1700" dirty="0"/>
                    </a:p>
                  </a:txBody>
                  <a:tcPr/>
                </a:tc>
                <a:tc>
                  <a:txBody>
                    <a:bodyPr/>
                    <a:lstStyle/>
                    <a:p>
                      <a:r>
                        <a:rPr lang="en-US" altLang="zh-CN" sz="1700" dirty="0"/>
                        <a:t>Reports performance to MTLF, and optionally reports collected data to MTLF for model retraining(Sol#3,6)</a:t>
                      </a:r>
                      <a:endParaRPr lang="zh-CN" altLang="en-US" sz="1700" dirty="0"/>
                    </a:p>
                  </a:txBody>
                  <a:tcPr/>
                </a:tc>
                <a:extLst>
                  <a:ext uri="{0D108BD9-81ED-4DB2-BD59-A6C34878D82A}">
                    <a16:rowId xmlns:a16="http://schemas.microsoft.com/office/drawing/2014/main" val="2966842938"/>
                  </a:ext>
                </a:extLst>
              </a:tr>
              <a:tr h="1293554">
                <a:tc>
                  <a:txBody>
                    <a:bodyPr/>
                    <a:lstStyle/>
                    <a:p>
                      <a:r>
                        <a:rPr lang="en-US" altLang="zh-CN" sz="1700" dirty="0"/>
                        <a:t>Sol#4,</a:t>
                      </a:r>
                      <a:r>
                        <a:rPr lang="zh-CN" altLang="en-US" sz="1700" dirty="0"/>
                        <a:t> </a:t>
                      </a:r>
                      <a:r>
                        <a:rPr lang="en-US" altLang="zh-CN" sz="1700" dirty="0"/>
                        <a:t>5B and 5C</a:t>
                      </a:r>
                      <a:endParaRPr lang="zh-CN" altLang="en-US" sz="1700" dirty="0"/>
                    </a:p>
                  </a:txBody>
                  <a:tcPr/>
                </a:tc>
                <a:tc>
                  <a:txBody>
                    <a:bodyPr/>
                    <a:lstStyle/>
                    <a:p>
                      <a:r>
                        <a:rPr lang="en-US" altLang="zh-CN" sz="1700" dirty="0"/>
                        <a:t>MTLF</a:t>
                      </a:r>
                      <a:endParaRPr lang="zh-CN" altLang="en-US" sz="1700" dirty="0"/>
                    </a:p>
                  </a:txBody>
                  <a:tcPr/>
                </a:tc>
                <a:tc>
                  <a:txBody>
                    <a:bodyPr/>
                    <a:lstStyle/>
                    <a:p>
                      <a:r>
                        <a:rPr lang="en-US" altLang="zh-CN" sz="1700" dirty="0"/>
                        <a:t>Accuracy</a:t>
                      </a:r>
                      <a:endParaRPr lang="zh-CN" altLang="en-US" sz="1700" dirty="0"/>
                    </a:p>
                  </a:txBody>
                  <a:tcPr/>
                </a:tc>
                <a:tc>
                  <a:txBody>
                    <a:bodyPr/>
                    <a:lstStyle/>
                    <a:p>
                      <a:r>
                        <a:rPr lang="en-US" altLang="zh-CN" sz="1700" dirty="0"/>
                        <a:t>NW status changes detected by MTLF or </a:t>
                      </a:r>
                    </a:p>
                    <a:p>
                      <a:r>
                        <a:rPr lang="en-US" altLang="zh-CN" sz="1700" dirty="0"/>
                        <a:t>action execution reported to MTLF from consumer</a:t>
                      </a:r>
                      <a:endParaRPr lang="zh-CN" altLang="en-U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700" dirty="0"/>
                        <a:t> </a:t>
                      </a:r>
                      <a:r>
                        <a:rPr lang="en-US" altLang="zh-CN" sz="1700" u="none" dirty="0"/>
                        <a:t>Discard</a:t>
                      </a:r>
                      <a:r>
                        <a:rPr lang="en-US" altLang="zh-CN" sz="1700" dirty="0"/>
                        <a:t> analytics provided by AnLF </a:t>
                      </a:r>
                      <a:endParaRPr lang="zh-CN" altLang="en-US" sz="1700" dirty="0"/>
                    </a:p>
                    <a:p>
                      <a:pPr algn="ctr"/>
                      <a:endParaRPr lang="zh-CN" altLang="en-U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700" dirty="0"/>
                        <a:t>Retrains Model, and notifies to AnLF model drifting (Sol#4)</a:t>
                      </a:r>
                      <a:endParaRPr lang="zh-CN" altLang="en-US" sz="1700" dirty="0"/>
                    </a:p>
                  </a:txBody>
                  <a:tcPr/>
                </a:tc>
                <a:tc>
                  <a:txBody>
                    <a:bodyPr/>
                    <a:lstStyle/>
                    <a:p>
                      <a:r>
                        <a:rPr lang="en-US" altLang="zh-CN" sz="1700" dirty="0"/>
                        <a:t>Notifies to consumer </a:t>
                      </a:r>
                      <a:r>
                        <a:rPr lang="en-US" altLang="zh-CN" sz="1700" strike="noStrike" dirty="0"/>
                        <a:t>to stop </a:t>
                      </a:r>
                      <a:r>
                        <a:rPr lang="en-US" altLang="zh-CN" sz="1700" dirty="0"/>
                        <a:t>analytics subscription(Sol#4)</a:t>
                      </a:r>
                      <a:endParaRPr lang="zh-CN" altLang="en-US" sz="1700" dirty="0"/>
                    </a:p>
                  </a:txBody>
                  <a:tcPr/>
                </a:tc>
                <a:extLst>
                  <a:ext uri="{0D108BD9-81ED-4DB2-BD59-A6C34878D82A}">
                    <a16:rowId xmlns:a16="http://schemas.microsoft.com/office/drawing/2014/main" val="1053699676"/>
                  </a:ext>
                </a:extLst>
              </a:tr>
              <a:tr h="568595">
                <a:tc gridSpan="7">
                  <a:txBody>
                    <a:bodyPr/>
                    <a:lstStyle/>
                    <a:p>
                      <a:endParaRPr lang="en-US" altLang="zh-CN" sz="1700" dirty="0"/>
                    </a:p>
                    <a:p>
                      <a:r>
                        <a:rPr lang="en-US" altLang="zh-CN" sz="1700" dirty="0"/>
                        <a:t>Note: In Sol#34, NWDAF(not clear whether MTLF or AnLF) calculates accuracy and fine-tunes the model in case of low accuracy</a:t>
                      </a:r>
                      <a:endParaRPr lang="zh-CN" altLang="en-US" sz="1700" dirty="0"/>
                    </a:p>
                  </a:txBody>
                  <a:tcPr/>
                </a:tc>
                <a:tc hMerge="1">
                  <a:txBody>
                    <a:bodyPr/>
                    <a:lstStyle/>
                    <a:p>
                      <a:endParaRPr lang="zh-CN" altLang="en-US" sz="1400" dirty="0"/>
                    </a:p>
                  </a:txBody>
                  <a:tcPr/>
                </a:tc>
                <a:tc hMerge="1">
                  <a:txBody>
                    <a:bodyPr/>
                    <a:lstStyle/>
                    <a:p>
                      <a:endParaRPr lang="zh-CN" altLang="en-US" sz="1400" dirty="0"/>
                    </a:p>
                  </a:txBody>
                  <a:tcPr/>
                </a:tc>
                <a:tc hMerge="1">
                  <a:txBody>
                    <a:bodyPr/>
                    <a:lstStyle/>
                    <a:p>
                      <a:endParaRPr lang="zh-CN" altLang="en-US" sz="1400" dirty="0"/>
                    </a:p>
                  </a:txBody>
                  <a:tcPr/>
                </a:tc>
                <a:tc hMerge="1">
                  <a:txBody>
                    <a:bodyPr/>
                    <a:lstStyle/>
                    <a:p>
                      <a:pPr algn="ctr"/>
                      <a:endParaRPr lang="zh-CN" altLang="en-US" sz="1400"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400" dirty="0"/>
                    </a:p>
                  </a:txBody>
                  <a:tcPr/>
                </a:tc>
                <a:tc hMerge="1">
                  <a:txBody>
                    <a:bodyPr/>
                    <a:lstStyle/>
                    <a:p>
                      <a:endParaRPr lang="zh-CN" altLang="en-US" sz="1400" dirty="0"/>
                    </a:p>
                  </a:txBody>
                  <a:tcPr/>
                </a:tc>
                <a:extLst>
                  <a:ext uri="{0D108BD9-81ED-4DB2-BD59-A6C34878D82A}">
                    <a16:rowId xmlns:a16="http://schemas.microsoft.com/office/drawing/2014/main" val="3577987809"/>
                  </a:ext>
                </a:extLst>
              </a:tr>
            </a:tbl>
          </a:graphicData>
        </a:graphic>
      </p:graphicFrame>
    </p:spTree>
    <p:extLst>
      <p:ext uri="{BB962C8B-B14F-4D97-AF65-F5344CB8AC3E}">
        <p14:creationId xmlns:p14="http://schemas.microsoft.com/office/powerpoint/2010/main" val="36343405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B4A56-51C0-E210-9C65-660A1537F84D}"/>
              </a:ext>
            </a:extLst>
          </p:cNvPr>
          <p:cNvSpPr>
            <a:spLocks noGrp="1"/>
          </p:cNvSpPr>
          <p:nvPr>
            <p:ph type="title"/>
          </p:nvPr>
        </p:nvSpPr>
        <p:spPr/>
        <p:txBody>
          <a:bodyPr/>
          <a:lstStyle/>
          <a:p>
            <a:r>
              <a:rPr lang="en-US" sz="2800" b="1" i="1" dirty="0"/>
              <a:t>Observations for KI#1 (Category A: Performance Monitoring/Re-training)</a:t>
            </a:r>
          </a:p>
        </p:txBody>
      </p:sp>
      <p:sp>
        <p:nvSpPr>
          <p:cNvPr id="5" name="内容占位符 4">
            <a:extLst>
              <a:ext uri="{FF2B5EF4-FFF2-40B4-BE49-F238E27FC236}">
                <a16:creationId xmlns:a16="http://schemas.microsoft.com/office/drawing/2014/main" id="{8A6CB34D-20D5-43D0-8AA6-51B110783379}"/>
              </a:ext>
            </a:extLst>
          </p:cNvPr>
          <p:cNvSpPr>
            <a:spLocks noGrp="1"/>
          </p:cNvSpPr>
          <p:nvPr>
            <p:ph idx="1"/>
          </p:nvPr>
        </p:nvSpPr>
        <p:spPr>
          <a:xfrm>
            <a:off x="221975" y="1190743"/>
            <a:ext cx="11592489" cy="5023020"/>
          </a:xfrm>
          <a:solidFill>
            <a:schemeClr val="bg1"/>
          </a:solidFill>
        </p:spPr>
        <p:txBody>
          <a:bodyPr/>
          <a:lstStyle/>
          <a:p>
            <a:pPr>
              <a:spcBef>
                <a:spcPts val="600"/>
              </a:spcBef>
              <a:spcAft>
                <a:spcPts val="600"/>
              </a:spcAft>
            </a:pPr>
            <a:r>
              <a:rPr lang="en-US" altLang="zh-CN" sz="2000" dirty="0"/>
              <a:t>Observation 1 : </a:t>
            </a:r>
          </a:p>
          <a:p>
            <a:pPr lvl="1">
              <a:spcBef>
                <a:spcPts val="600"/>
              </a:spcBef>
              <a:spcAft>
                <a:spcPts val="600"/>
              </a:spcAft>
            </a:pPr>
            <a:r>
              <a:rPr lang="en-US" altLang="zh-CN" sz="1600" dirty="0"/>
              <a:t>Most solutions focus on evaluating model performance by comparing predictions with the ground truth while a few solutions additionally propose to evaluate  model performance considering 5GC performance improvement by consuming analytics</a:t>
            </a:r>
          </a:p>
          <a:p>
            <a:pPr lvl="1">
              <a:spcBef>
                <a:spcPts val="600"/>
              </a:spcBef>
              <a:spcAft>
                <a:spcPts val="600"/>
              </a:spcAft>
            </a:pPr>
            <a:r>
              <a:rPr lang="en-US" altLang="zh-CN" sz="1600" dirty="0"/>
              <a:t>The former looks promising to get concluded in R18 while it is not easy to measure how much consuming analytics contributes to 5GC performance improvement as many factors have impact on 5GC performance improvement</a:t>
            </a:r>
          </a:p>
          <a:p>
            <a:pPr>
              <a:spcBef>
                <a:spcPts val="600"/>
              </a:spcBef>
              <a:spcAft>
                <a:spcPts val="600"/>
              </a:spcAft>
            </a:pPr>
            <a:r>
              <a:rPr lang="en-US" altLang="zh-CN" sz="1800" dirty="0"/>
              <a:t>Observation 2 : </a:t>
            </a:r>
          </a:p>
          <a:p>
            <a:pPr lvl="1">
              <a:spcBef>
                <a:spcPts val="600"/>
              </a:spcBef>
              <a:spcAft>
                <a:spcPts val="600"/>
              </a:spcAft>
            </a:pPr>
            <a:r>
              <a:rPr lang="en-US" altLang="zh-CN" sz="1600" dirty="0"/>
              <a:t>Quite a few solutions propose to use AnLF to calculate the analytics performance instead of MTLF. Since it is the AnLF who consumes model and generates analytics in live network, it looks reasonable that it should be AnLF to do this work based on its own performance requirement.</a:t>
            </a:r>
          </a:p>
          <a:p>
            <a:pPr>
              <a:spcBef>
                <a:spcPts val="600"/>
              </a:spcBef>
              <a:spcAft>
                <a:spcPts val="600"/>
              </a:spcAft>
            </a:pPr>
            <a:r>
              <a:rPr lang="en-US" altLang="zh-CN" sz="1800" dirty="0"/>
              <a:t>Observation 3: </a:t>
            </a:r>
          </a:p>
          <a:p>
            <a:pPr lvl="1">
              <a:spcBef>
                <a:spcPts val="600"/>
              </a:spcBef>
              <a:spcAft>
                <a:spcPts val="600"/>
              </a:spcAft>
            </a:pPr>
            <a:r>
              <a:rPr lang="en-US" altLang="zh-CN" sz="1600" dirty="0"/>
              <a:t>Accuracy and MAE of model are two KPI parameters relatively clear at present. </a:t>
            </a:r>
          </a:p>
          <a:p>
            <a:pPr>
              <a:spcBef>
                <a:spcPts val="600"/>
              </a:spcBef>
              <a:spcAft>
                <a:spcPts val="600"/>
              </a:spcAft>
            </a:pPr>
            <a:r>
              <a:rPr lang="en-US" altLang="zh-CN" sz="1800" dirty="0"/>
              <a:t>Observation 4: </a:t>
            </a:r>
          </a:p>
          <a:p>
            <a:pPr lvl="1">
              <a:spcBef>
                <a:spcPts val="600"/>
              </a:spcBef>
              <a:spcAft>
                <a:spcPts val="600"/>
              </a:spcAft>
            </a:pPr>
            <a:r>
              <a:rPr lang="en-US" altLang="zh-CN" sz="1600" dirty="0"/>
              <a:t>Upon detecting analytics correctness or model performance is low or degraded, MTLF re-train ML model and AnLF report the Model performance data to MTLF and  stop the analytics subscription and NF consumer discard the analytics provide by AnLF.</a:t>
            </a:r>
          </a:p>
        </p:txBody>
      </p:sp>
    </p:spTree>
    <p:extLst>
      <p:ext uri="{BB962C8B-B14F-4D97-AF65-F5344CB8AC3E}">
        <p14:creationId xmlns:p14="http://schemas.microsoft.com/office/powerpoint/2010/main" val="22754699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B4A56-51C0-E210-9C65-660A1537F84D}"/>
              </a:ext>
            </a:extLst>
          </p:cNvPr>
          <p:cNvSpPr>
            <a:spLocks noGrp="1"/>
          </p:cNvSpPr>
          <p:nvPr>
            <p:ph type="title"/>
          </p:nvPr>
        </p:nvSpPr>
        <p:spPr/>
        <p:txBody>
          <a:bodyPr/>
          <a:lstStyle/>
          <a:p>
            <a:r>
              <a:rPr lang="en-US" sz="2800" b="1" i="1" dirty="0"/>
              <a:t>Solutions Summary for KI#1 (Category B: Miscellaneous )</a:t>
            </a:r>
          </a:p>
        </p:txBody>
      </p:sp>
      <p:graphicFrame>
        <p:nvGraphicFramePr>
          <p:cNvPr id="6" name="表格 5">
            <a:extLst>
              <a:ext uri="{FF2B5EF4-FFF2-40B4-BE49-F238E27FC236}">
                <a16:creationId xmlns:a16="http://schemas.microsoft.com/office/drawing/2014/main" id="{0956225F-6C74-4F18-BF73-B01E130A2E78}"/>
              </a:ext>
            </a:extLst>
          </p:cNvPr>
          <p:cNvGraphicFramePr>
            <a:graphicFrameLocks noGrp="1"/>
          </p:cNvGraphicFramePr>
          <p:nvPr>
            <p:extLst>
              <p:ext uri="{D42A27DB-BD31-4B8C-83A1-F6EECF244321}">
                <p14:modId xmlns:p14="http://schemas.microsoft.com/office/powerpoint/2010/main" val="1149347864"/>
              </p:ext>
            </p:extLst>
          </p:nvPr>
        </p:nvGraphicFramePr>
        <p:xfrm>
          <a:off x="322212" y="1203714"/>
          <a:ext cx="11440290" cy="4998720"/>
        </p:xfrm>
        <a:graphic>
          <a:graphicData uri="http://schemas.openxmlformats.org/drawingml/2006/table">
            <a:tbl>
              <a:tblPr firstRow="1" bandRow="1">
                <a:tableStyleId>{5C22544A-7EE6-4342-B048-85BDC9FD1C3A}</a:tableStyleId>
              </a:tblPr>
              <a:tblGrid>
                <a:gridCol w="1236424">
                  <a:extLst>
                    <a:ext uri="{9D8B030D-6E8A-4147-A177-3AD203B41FA5}">
                      <a16:colId xmlns:a16="http://schemas.microsoft.com/office/drawing/2014/main" val="2242210579"/>
                    </a:ext>
                  </a:extLst>
                </a:gridCol>
                <a:gridCol w="10203866">
                  <a:extLst>
                    <a:ext uri="{9D8B030D-6E8A-4147-A177-3AD203B41FA5}">
                      <a16:colId xmlns:a16="http://schemas.microsoft.com/office/drawing/2014/main" val="2765660571"/>
                    </a:ext>
                  </a:extLst>
                </a:gridCol>
              </a:tblGrid>
              <a:tr h="0">
                <a:tc>
                  <a:txBody>
                    <a:bodyPr/>
                    <a:lstStyle/>
                    <a:p>
                      <a:pPr algn="ctr"/>
                      <a:r>
                        <a:rPr lang="en-US" altLang="zh-CN" sz="1400" dirty="0"/>
                        <a:t>Sol Num.</a:t>
                      </a:r>
                      <a:endParaRPr lang="zh-CN" altLang="en-US" sz="1400" dirty="0"/>
                    </a:p>
                  </a:txBody>
                  <a:tcPr/>
                </a:tc>
                <a:tc>
                  <a:txBody>
                    <a:bodyPr/>
                    <a:lstStyle/>
                    <a:p>
                      <a:pPr algn="ctr"/>
                      <a:r>
                        <a:rPr lang="en-US" altLang="zh-CN" sz="1400" dirty="0"/>
                        <a:t>  Solution Summary </a:t>
                      </a:r>
                      <a:endParaRPr lang="zh-CN" altLang="en-US" sz="1400" dirty="0"/>
                    </a:p>
                  </a:txBody>
                  <a:tcPr/>
                </a:tc>
                <a:extLst>
                  <a:ext uri="{0D108BD9-81ED-4DB2-BD59-A6C34878D82A}">
                    <a16:rowId xmlns:a16="http://schemas.microsoft.com/office/drawing/2014/main" val="3489163656"/>
                  </a:ext>
                </a:extLst>
              </a:tr>
              <a:tr h="485606">
                <a:tc>
                  <a:txBody>
                    <a:bodyPr/>
                    <a:lstStyle/>
                    <a:p>
                      <a:r>
                        <a:rPr lang="en-US" altLang="zh-CN" sz="1400" dirty="0"/>
                        <a:t>Sol#1(E///)</a:t>
                      </a:r>
                      <a:endParaRPr lang="zh-CN" altLang="en-US" sz="14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dirty="0"/>
                        <a:t>AnLF obtains multiple models </a:t>
                      </a:r>
                      <a:r>
                        <a:rPr lang="en-US" altLang="zh-CN" sz="1400" u="none" dirty="0"/>
                        <a:t>per analytics ID from MTLF</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strike="noStrike" dirty="0"/>
                        <a:t>AnLF </a:t>
                      </a:r>
                      <a:r>
                        <a:rPr lang="en-US" altLang="zh-CN" sz="1400" dirty="0"/>
                        <a:t>decides to use </a:t>
                      </a:r>
                      <a:r>
                        <a:rPr lang="en-US" altLang="zh-CN" sz="1400" u="none" strike="noStrike" dirty="0">
                          <a:effectLst/>
                        </a:rPr>
                        <a:t>which </a:t>
                      </a:r>
                      <a:r>
                        <a:rPr lang="en-US" altLang="zh-CN" sz="1400" dirty="0"/>
                        <a:t>model(s) </a:t>
                      </a:r>
                      <a:r>
                        <a:rPr lang="en-US" altLang="zh-CN" sz="1400" u="none" dirty="0"/>
                        <a:t>based on internal logic </a:t>
                      </a:r>
                      <a:endParaRPr lang="zh-CN" altLang="en-US" sz="1400" u="none" dirty="0"/>
                    </a:p>
                  </a:txBody>
                  <a:tcPr/>
                </a:tc>
                <a:extLst>
                  <a:ext uri="{0D108BD9-81ED-4DB2-BD59-A6C34878D82A}">
                    <a16:rowId xmlns:a16="http://schemas.microsoft.com/office/drawing/2014/main" val="4229282377"/>
                  </a:ext>
                </a:extLst>
              </a:tr>
              <a:tr h="347312">
                <a:tc>
                  <a:txBody>
                    <a:bodyPr/>
                    <a:lstStyle/>
                    <a:p>
                      <a:r>
                        <a:rPr lang="en-US" altLang="zh-CN" sz="1400" dirty="0"/>
                        <a:t>Sol#2(IDC)</a:t>
                      </a:r>
                      <a:endParaRPr lang="zh-CN" altLang="en-US" sz="14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For Service Experience Information of  a group UEs, the AF enhanced to provide a "Service Experience Contribution Weight" with each UE's Service Experience value to NWDAF</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The "Service Experience Contribution Weight" is to indicate the relative importance of each UE's Service Experience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The NWDAF can then use this information to derive more accurate predictions and confidence values</a:t>
                      </a:r>
                    </a:p>
                  </a:txBody>
                  <a:tcPr/>
                </a:tc>
                <a:extLst>
                  <a:ext uri="{0D108BD9-81ED-4DB2-BD59-A6C34878D82A}">
                    <a16:rowId xmlns:a16="http://schemas.microsoft.com/office/drawing/2014/main" val="4111592595"/>
                  </a:ext>
                </a:extLst>
              </a:tr>
              <a:tr h="3465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Sol#30(vivo)</a:t>
                      </a:r>
                      <a:endParaRPr lang="zh-CN" altLang="en-US" sz="14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dirty="0"/>
                        <a:t>Based on model analytics correction evaluation, MTLF retrains and stores the most matched ML model </a:t>
                      </a:r>
                      <a:r>
                        <a:rPr lang="en-US" altLang="zh-CN" sz="1400" i="0" u="none" strike="noStrike" dirty="0"/>
                        <a:t>per</a:t>
                      </a:r>
                      <a:r>
                        <a:rPr lang="en-US" altLang="zh-CN" sz="1400" i="0" u="sng" strike="noStrike" dirty="0"/>
                        <a:t> </a:t>
                      </a:r>
                      <a:r>
                        <a:rPr lang="en-US" altLang="zh-CN" sz="1400" dirty="0"/>
                        <a:t>model usage scope(e.g. AOI, DNN, S-NSSSAI and target UE(s) )</a:t>
                      </a:r>
                      <a:endParaRPr lang="zh-CN" altLang="en-US" sz="1400" dirty="0"/>
                    </a:p>
                  </a:txBody>
                  <a:tcPr/>
                </a:tc>
                <a:extLst>
                  <a:ext uri="{0D108BD9-81ED-4DB2-BD59-A6C34878D82A}">
                    <a16:rowId xmlns:a16="http://schemas.microsoft.com/office/drawing/2014/main" val="3358950478"/>
                  </a:ext>
                </a:extLst>
              </a:tr>
              <a:tr h="3876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Sol#31(ETRI)</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NWDAF provides multiple analytics outputs with each probability in confidence field</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Analytics consumer NF decides an action based on multiple NWDAF analytics outputs</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5043465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Sol#33</a:t>
                      </a:r>
                      <a:r>
                        <a:rPr lang="zh-CN" altLang="en-US" sz="1400" kern="1200" dirty="0">
                          <a:solidFill>
                            <a:schemeClr val="dk1"/>
                          </a:solidFill>
                          <a:latin typeface="+mn-lt"/>
                          <a:ea typeface="+mn-ea"/>
                          <a:cs typeface="+mn-cs"/>
                        </a:rPr>
                        <a:t> </a:t>
                      </a:r>
                      <a:endParaRPr lang="en-US" altLang="zh-CN" sz="1400" kern="120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(China Telecom)</a:t>
                      </a:r>
                      <a:endParaRPr lang="zh-CN" altLang="en-US" sz="14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NF consumers provide requirement on correction information in subscription to NWDAF, including Correction time period, correction  threshold and Preferred correction information form;</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400" kern="1200" dirty="0">
                          <a:solidFill>
                            <a:schemeClr val="dk1"/>
                          </a:solidFill>
                          <a:latin typeface="+mn-lt"/>
                          <a:ea typeface="+mn-ea"/>
                          <a:cs typeface="+mn-cs"/>
                        </a:rPr>
                        <a:t>NWDAF maintains provided analytics and provides correction information for the latest provided analytics to the consumer.</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979004444"/>
                  </a:ext>
                </a:extLst>
              </a:tr>
              <a:tr h="374144">
                <a:tc>
                  <a:txBody>
                    <a:bodyPr/>
                    <a:lstStyle/>
                    <a:p>
                      <a:r>
                        <a:rPr lang="en-US" altLang="zh-CN" sz="1400" dirty="0"/>
                        <a:t>Sol#35(Nokia)</a:t>
                      </a:r>
                      <a:endParaRPr lang="zh-CN" altLang="en-US" sz="14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kern="1200" dirty="0">
                          <a:solidFill>
                            <a:schemeClr val="dk1"/>
                          </a:solidFill>
                          <a:latin typeface="+mn-lt"/>
                          <a:ea typeface="+mn-ea"/>
                          <a:cs typeface="+mn-cs"/>
                        </a:rPr>
                        <a:t>AOI partitioning based on environment statistical properties by A</a:t>
                      </a:r>
                      <a:r>
                        <a:rPr lang="en-US" altLang="zh-CN" sz="1400" kern="1200" dirty="0">
                          <a:solidFill>
                            <a:schemeClr val="dk1"/>
                          </a:solidFill>
                          <a:latin typeface="+mn-lt"/>
                          <a:ea typeface="+mn-ea"/>
                          <a:cs typeface="+mn-cs"/>
                        </a:rPr>
                        <a:t>A</a:t>
                      </a:r>
                      <a:r>
                        <a:rPr lang="en-GB" sz="1400" kern="1200" dirty="0">
                          <a:solidFill>
                            <a:schemeClr val="dk1"/>
                          </a:solidFill>
                          <a:latin typeface="+mn-lt"/>
                          <a:ea typeface="+mn-ea"/>
                          <a:cs typeface="+mn-cs"/>
                        </a:rPr>
                        <a:t>TTPF </a:t>
                      </a:r>
                      <a:r>
                        <a:rPr lang="en-US" sz="1400" kern="1200" dirty="0">
                          <a:solidFill>
                            <a:schemeClr val="dk1"/>
                          </a:solidFill>
                          <a:latin typeface="+mn-lt"/>
                          <a:ea typeface="+mn-ea"/>
                          <a:cs typeface="+mn-cs"/>
                        </a:rPr>
                        <a:t>and</a:t>
                      </a:r>
                      <a:r>
                        <a:rPr lang="zh-CN" altLang="en-US" sz="1400" kern="1200" dirty="0">
                          <a:solidFill>
                            <a:schemeClr val="dk1"/>
                          </a:solidFill>
                          <a:latin typeface="+mn-lt"/>
                          <a:ea typeface="+mn-ea"/>
                          <a:cs typeface="+mn-cs"/>
                        </a:rPr>
                        <a:t> </a:t>
                      </a:r>
                      <a:r>
                        <a:rPr lang="en-US" altLang="zh-CN" sz="1400" kern="1200" dirty="0">
                          <a:solidFill>
                            <a:schemeClr val="dk1"/>
                          </a:solidFill>
                          <a:latin typeface="+mn-lt"/>
                          <a:ea typeface="+mn-ea"/>
                          <a:cs typeface="+mn-cs"/>
                        </a:rPr>
                        <a:t>MTLF</a:t>
                      </a:r>
                      <a:endParaRPr lang="en-GB" sz="1400" kern="1200" dirty="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400" kern="1200" dirty="0">
                          <a:solidFill>
                            <a:schemeClr val="dk1"/>
                          </a:solidFill>
                          <a:latin typeface="+mn-lt"/>
                          <a:ea typeface="+mn-ea"/>
                          <a:cs typeface="+mn-cs"/>
                        </a:rPr>
                        <a:t>Improving </a:t>
                      </a:r>
                      <a:r>
                        <a:rPr lang="en-US" sz="1400" kern="1200" dirty="0">
                          <a:solidFill>
                            <a:schemeClr val="dk1"/>
                          </a:solidFill>
                          <a:latin typeface="+mn-lt"/>
                          <a:ea typeface="+mn-ea"/>
                          <a:cs typeface="+mn-cs"/>
                        </a:rPr>
                        <a:t>ML model performance via </a:t>
                      </a:r>
                      <a:r>
                        <a:rPr lang="en-GB" sz="1400" kern="1200" dirty="0">
                          <a:solidFill>
                            <a:schemeClr val="dk1"/>
                          </a:solidFill>
                          <a:latin typeface="+mn-lt"/>
                          <a:ea typeface="+mn-ea"/>
                          <a:cs typeface="+mn-cs"/>
                        </a:rPr>
                        <a:t>Area monitoring analytics (a new analytics ID)</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3845208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Sol#36(Nokia)</a:t>
                      </a:r>
                      <a:endParaRPr lang="zh-CN" altLang="en-US" sz="1400" dirty="0"/>
                    </a:p>
                    <a:p>
                      <a:endParaRPr lang="zh-CN" altLang="en-US" sz="1400" dirty="0"/>
                    </a:p>
                  </a:txBody>
                  <a:tcPr/>
                </a:tc>
                <a:tc>
                  <a:txBody>
                    <a:bodyPr/>
                    <a:lstStyle/>
                    <a:p>
                      <a:pPr marL="285750" indent="-285750">
                        <a:buFontTx/>
                        <a:buChar char="-"/>
                      </a:pPr>
                      <a:r>
                        <a:rPr lang="en-US" altLang="zh-CN" sz="1400" dirty="0"/>
                        <a:t>When subscribing/requesting model from MTLF, AnLF provides additional parameters ("data used for inference", "input data granularity", "target environment capacity requirements" and "requested accuracy“) to MTLF;</a:t>
                      </a:r>
                    </a:p>
                    <a:p>
                      <a:pPr marL="285750" indent="-285750">
                        <a:buFontTx/>
                        <a:buChar char="-"/>
                      </a:pPr>
                      <a:r>
                        <a:rPr lang="en-US" altLang="zh-CN" sz="1400" dirty="0"/>
                        <a:t>MTLF determines the following action, e.g. selects an existing trained ML model or creates a new ML model to be provisioned and determines the level of further training of the ML model, based on these additional parameters.</a:t>
                      </a:r>
                      <a:endParaRPr lang="zh-CN" altLang="en-US" sz="1400" dirty="0"/>
                    </a:p>
                  </a:txBody>
                  <a:tcPr/>
                </a:tc>
                <a:extLst>
                  <a:ext uri="{0D108BD9-81ED-4DB2-BD59-A6C34878D82A}">
                    <a16:rowId xmlns:a16="http://schemas.microsoft.com/office/drawing/2014/main" val="2526633800"/>
                  </a:ext>
                </a:extLst>
              </a:tr>
            </a:tbl>
          </a:graphicData>
        </a:graphic>
      </p:graphicFrame>
    </p:spTree>
    <p:extLst>
      <p:ext uri="{BB962C8B-B14F-4D97-AF65-F5344CB8AC3E}">
        <p14:creationId xmlns:p14="http://schemas.microsoft.com/office/powerpoint/2010/main" val="374661080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B4A56-51C0-E210-9C65-660A1537F84D}"/>
              </a:ext>
            </a:extLst>
          </p:cNvPr>
          <p:cNvSpPr>
            <a:spLocks noGrp="1"/>
          </p:cNvSpPr>
          <p:nvPr>
            <p:ph type="title"/>
          </p:nvPr>
        </p:nvSpPr>
        <p:spPr/>
        <p:txBody>
          <a:bodyPr/>
          <a:lstStyle/>
          <a:p>
            <a:r>
              <a:rPr lang="en-US" sz="2800" b="1" i="1" dirty="0"/>
              <a:t>Observations for KI#1 (Category B: Miscellaneous)</a:t>
            </a:r>
          </a:p>
        </p:txBody>
      </p:sp>
      <p:sp>
        <p:nvSpPr>
          <p:cNvPr id="5" name="内容占位符 4">
            <a:extLst>
              <a:ext uri="{FF2B5EF4-FFF2-40B4-BE49-F238E27FC236}">
                <a16:creationId xmlns:a16="http://schemas.microsoft.com/office/drawing/2014/main" id="{8A6CB34D-20D5-43D0-8AA6-51B110783379}"/>
              </a:ext>
            </a:extLst>
          </p:cNvPr>
          <p:cNvSpPr>
            <a:spLocks noGrp="1"/>
          </p:cNvSpPr>
          <p:nvPr>
            <p:ph idx="1"/>
          </p:nvPr>
        </p:nvSpPr>
        <p:spPr>
          <a:xfrm>
            <a:off x="221975" y="1440125"/>
            <a:ext cx="11592489" cy="3963150"/>
          </a:xfrm>
          <a:solidFill>
            <a:schemeClr val="bg1"/>
          </a:solidFill>
        </p:spPr>
        <p:txBody>
          <a:bodyPr/>
          <a:lstStyle/>
          <a:p>
            <a:pPr>
              <a:spcBef>
                <a:spcPts val="1200"/>
              </a:spcBef>
              <a:spcAft>
                <a:spcPts val="1200"/>
              </a:spcAft>
            </a:pPr>
            <a:r>
              <a:rPr lang="en-US" altLang="zh-CN" sz="2000" dirty="0"/>
              <a:t>In general Solutions for category B seemly have no much similarity so far and may have to evaluate and conclude one by one except Multiple ML Models</a:t>
            </a:r>
          </a:p>
          <a:p>
            <a:pPr>
              <a:spcBef>
                <a:spcPts val="1200"/>
              </a:spcBef>
              <a:spcAft>
                <a:spcPts val="1200"/>
              </a:spcAft>
            </a:pPr>
            <a:r>
              <a:rPr lang="en-US" altLang="zh-CN" sz="2000" dirty="0"/>
              <a:t>Regarding multiple ML Models, Sol#1(E///) explicitly proposed to use multiple ML models usage in AnLF while Sol#31(ETRI) and Sol#36(Nokia) imply multiple ML models usage in MTLF and propose to improve ML model performance based on multiple ML models usage in MTLF</a:t>
            </a:r>
          </a:p>
        </p:txBody>
      </p:sp>
    </p:spTree>
    <p:extLst>
      <p:ext uri="{BB962C8B-B14F-4D97-AF65-F5344CB8AC3E}">
        <p14:creationId xmlns:p14="http://schemas.microsoft.com/office/powerpoint/2010/main" val="328059185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E42F9-96E6-A971-C25A-64C0B6FFF34C}"/>
              </a:ext>
            </a:extLst>
          </p:cNvPr>
          <p:cNvSpPr>
            <a:spLocks noGrp="1"/>
          </p:cNvSpPr>
          <p:nvPr>
            <p:ph type="title"/>
          </p:nvPr>
        </p:nvSpPr>
        <p:spPr/>
        <p:txBody>
          <a:bodyPr/>
          <a:lstStyle/>
          <a:p>
            <a:r>
              <a:rPr lang="en-US" altLang="zh-CN" sz="2800" i="1" dirty="0"/>
              <a:t>Interim Conclusions for KI#1 (draft) before conf call July 29</a:t>
            </a:r>
            <a:r>
              <a:rPr lang="en-US" altLang="zh-CN" sz="2800" i="1" baseline="30000" dirty="0"/>
              <a:t>th</a:t>
            </a:r>
            <a:r>
              <a:rPr lang="en-US" altLang="zh-CN" sz="2800" i="1" dirty="0"/>
              <a:t> </a:t>
            </a:r>
          </a:p>
        </p:txBody>
      </p:sp>
      <p:sp>
        <p:nvSpPr>
          <p:cNvPr id="5" name="内容占位符 4">
            <a:extLst>
              <a:ext uri="{FF2B5EF4-FFF2-40B4-BE49-F238E27FC236}">
                <a16:creationId xmlns:a16="http://schemas.microsoft.com/office/drawing/2014/main" id="{7FD8E5DE-995C-4B61-A288-EE80CB368552}"/>
              </a:ext>
            </a:extLst>
          </p:cNvPr>
          <p:cNvSpPr>
            <a:spLocks noGrp="1"/>
          </p:cNvSpPr>
          <p:nvPr>
            <p:ph idx="1"/>
          </p:nvPr>
        </p:nvSpPr>
        <p:spPr>
          <a:xfrm>
            <a:off x="361949" y="1419571"/>
            <a:ext cx="11530013" cy="3838229"/>
          </a:xfrm>
        </p:spPr>
        <p:txBody>
          <a:bodyPr/>
          <a:lstStyle/>
          <a:p>
            <a:pPr>
              <a:spcBef>
                <a:spcPts val="600"/>
              </a:spcBef>
              <a:spcAft>
                <a:spcPts val="600"/>
              </a:spcAft>
            </a:pPr>
            <a:r>
              <a:rPr lang="en-US" altLang="zh-CN" sz="2000" dirty="0"/>
              <a:t>Principle 1:</a:t>
            </a:r>
            <a:r>
              <a:rPr lang="zh-CN" altLang="en-US" sz="2000" dirty="0"/>
              <a:t> </a:t>
            </a:r>
            <a:r>
              <a:rPr lang="en-US" altLang="zh-CN" sz="2000" dirty="0"/>
              <a:t>Model performance improvement by comparing predictions and ground truth in R18 and model performance improvement based on 5GC performance improvement by consuming analytics is FFS</a:t>
            </a:r>
          </a:p>
          <a:p>
            <a:pPr>
              <a:spcBef>
                <a:spcPts val="600"/>
              </a:spcBef>
              <a:spcAft>
                <a:spcPts val="600"/>
              </a:spcAft>
            </a:pPr>
            <a:r>
              <a:rPr lang="en-US" altLang="zh-CN" sz="2000" dirty="0"/>
              <a:t>Principle 2: AnLF calculating ML model performance based on AnLF’s performance requirement</a:t>
            </a:r>
          </a:p>
          <a:p>
            <a:pPr>
              <a:spcBef>
                <a:spcPts val="600"/>
              </a:spcBef>
              <a:spcAft>
                <a:spcPts val="600"/>
              </a:spcAft>
            </a:pPr>
            <a:r>
              <a:rPr lang="en-US" altLang="zh-CN" sz="2000" dirty="0"/>
              <a:t>Principle 3</a:t>
            </a:r>
            <a:r>
              <a:rPr lang="zh-CN" altLang="en-US" sz="2000" dirty="0"/>
              <a:t>：</a:t>
            </a:r>
            <a:r>
              <a:rPr lang="en-US" altLang="zh-CN" sz="2000" dirty="0"/>
              <a:t>In case of ML model performance degrading, AnLF reports ML model performance in use to MTLF and optionally sends the collected data to MTLF for model retraining</a:t>
            </a:r>
          </a:p>
          <a:p>
            <a:pPr>
              <a:spcBef>
                <a:spcPts val="600"/>
              </a:spcBef>
              <a:spcAft>
                <a:spcPts val="600"/>
              </a:spcAft>
            </a:pPr>
            <a:r>
              <a:rPr lang="en-US" altLang="zh-CN" sz="2000" dirty="0"/>
              <a:t>Principle 4</a:t>
            </a:r>
            <a:r>
              <a:rPr lang="zh-CN" altLang="en-US" sz="2000" dirty="0"/>
              <a:t>：</a:t>
            </a:r>
            <a:r>
              <a:rPr lang="en-US" altLang="zh-CN" sz="2000" dirty="0"/>
              <a:t>Upon receiving model degradation notification from an AnLF,</a:t>
            </a:r>
            <a:r>
              <a:rPr lang="zh-CN" altLang="en-US" sz="2000" dirty="0"/>
              <a:t> </a:t>
            </a:r>
            <a:r>
              <a:rPr lang="en-US" altLang="zh-CN" sz="2000" dirty="0"/>
              <a:t>MTLF can reselect a new model or retrain the existing model for the AnLF</a:t>
            </a:r>
          </a:p>
          <a:p>
            <a:pPr>
              <a:spcBef>
                <a:spcPts val="600"/>
              </a:spcBef>
              <a:spcAft>
                <a:spcPts val="600"/>
              </a:spcAft>
            </a:pPr>
            <a:r>
              <a:rPr lang="en-US" altLang="zh-CN" sz="2000" dirty="0"/>
              <a:t>Principle 5: Upon receiving notification that analytics performance does not meet requirements or degradation from AnLF, consumer may stop using analytics for a period of time or obtain a new analytics</a:t>
            </a:r>
          </a:p>
          <a:p>
            <a:pPr>
              <a:spcBef>
                <a:spcPts val="600"/>
              </a:spcBef>
              <a:spcAft>
                <a:spcPts val="600"/>
              </a:spcAft>
            </a:pPr>
            <a:r>
              <a:rPr lang="en-US" altLang="zh-CN" sz="2000" dirty="0"/>
              <a:t>Principle 6: Multiple ML models may help improve ML model performance</a:t>
            </a:r>
          </a:p>
          <a:p>
            <a:pPr marL="0" indent="0">
              <a:buNone/>
            </a:pPr>
            <a:endParaRPr lang="zh-CN" altLang="en-US" sz="1600" dirty="0"/>
          </a:p>
        </p:txBody>
      </p:sp>
      <p:sp>
        <p:nvSpPr>
          <p:cNvPr id="3" name="文本框 2">
            <a:extLst>
              <a:ext uri="{FF2B5EF4-FFF2-40B4-BE49-F238E27FC236}">
                <a16:creationId xmlns:a16="http://schemas.microsoft.com/office/drawing/2014/main" id="{D4615EAF-D0A4-4AE8-99C0-0010EA7B59EB}"/>
              </a:ext>
            </a:extLst>
          </p:cNvPr>
          <p:cNvSpPr txBox="1"/>
          <p:nvPr/>
        </p:nvSpPr>
        <p:spPr>
          <a:xfrm>
            <a:off x="488949" y="5524500"/>
            <a:ext cx="11530013" cy="461665"/>
          </a:xfrm>
          <a:prstGeom prst="rect">
            <a:avLst/>
          </a:prstGeom>
          <a:solidFill>
            <a:schemeClr val="accent1">
              <a:lumMod val="75000"/>
            </a:schemeClr>
          </a:solidFill>
        </p:spPr>
        <p:txBody>
          <a:bodyPr wrap="square" rtlCol="0">
            <a:spAutoFit/>
          </a:bodyPr>
          <a:lstStyle/>
          <a:p>
            <a:pPr algn="ctr"/>
            <a:r>
              <a:rPr lang="en-US" sz="2400" dirty="0">
                <a:solidFill>
                  <a:schemeClr val="bg1"/>
                </a:solidFill>
              </a:rPr>
              <a:t>Try to address the major comments received in July 29</a:t>
            </a:r>
            <a:r>
              <a:rPr lang="en-US" sz="2400" baseline="30000" dirty="0">
                <a:solidFill>
                  <a:schemeClr val="bg1"/>
                </a:solidFill>
              </a:rPr>
              <a:t>th</a:t>
            </a:r>
            <a:r>
              <a:rPr lang="en-US" sz="2400" dirty="0">
                <a:solidFill>
                  <a:schemeClr val="bg1"/>
                </a:solidFill>
              </a:rPr>
              <a:t>  Conf call in next few slides  </a:t>
            </a:r>
          </a:p>
        </p:txBody>
      </p:sp>
    </p:spTree>
    <p:extLst>
      <p:ext uri="{BB962C8B-B14F-4D97-AF65-F5344CB8AC3E}">
        <p14:creationId xmlns:p14="http://schemas.microsoft.com/office/powerpoint/2010/main" val="259651235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B4A56-51C0-E210-9C65-660A1537F84D}"/>
              </a:ext>
            </a:extLst>
          </p:cNvPr>
          <p:cNvSpPr>
            <a:spLocks noGrp="1"/>
          </p:cNvSpPr>
          <p:nvPr>
            <p:ph type="title"/>
          </p:nvPr>
        </p:nvSpPr>
        <p:spPr/>
        <p:txBody>
          <a:bodyPr/>
          <a:lstStyle/>
          <a:p>
            <a:r>
              <a:rPr lang="en-US" altLang="zh-CN" sz="2800" b="1" i="1" dirty="0"/>
              <a:t>Brief Summary of conf call in July 29</a:t>
            </a:r>
            <a:r>
              <a:rPr lang="en-US" altLang="zh-CN" sz="2800" b="1" i="1" baseline="30000" dirty="0"/>
              <a:t>th</a:t>
            </a:r>
            <a:r>
              <a:rPr lang="en-US" altLang="zh-CN" sz="2800" b="1" i="1" dirty="0"/>
              <a:t>  (1/2) </a:t>
            </a:r>
            <a:endParaRPr lang="en-US" sz="2800" b="1" i="1" dirty="0"/>
          </a:p>
        </p:txBody>
      </p:sp>
      <p:sp>
        <p:nvSpPr>
          <p:cNvPr id="5" name="内容占位符 4">
            <a:extLst>
              <a:ext uri="{FF2B5EF4-FFF2-40B4-BE49-F238E27FC236}">
                <a16:creationId xmlns:a16="http://schemas.microsoft.com/office/drawing/2014/main" id="{8A6CB34D-20D5-43D0-8AA6-51B110783379}"/>
              </a:ext>
            </a:extLst>
          </p:cNvPr>
          <p:cNvSpPr>
            <a:spLocks noGrp="1"/>
          </p:cNvSpPr>
          <p:nvPr>
            <p:ph idx="1"/>
          </p:nvPr>
        </p:nvSpPr>
        <p:spPr>
          <a:xfrm>
            <a:off x="221975" y="1440124"/>
            <a:ext cx="11592489" cy="4617776"/>
          </a:xfrm>
          <a:solidFill>
            <a:schemeClr val="bg1"/>
          </a:solidFill>
        </p:spPr>
        <p:txBody>
          <a:bodyPr/>
          <a:lstStyle/>
          <a:p>
            <a:pPr>
              <a:spcBef>
                <a:spcPts val="600"/>
              </a:spcBef>
              <a:spcAft>
                <a:spcPts val="600"/>
              </a:spcAft>
            </a:pPr>
            <a:r>
              <a:rPr lang="en-US" altLang="zh-CN" sz="2400" dirty="0"/>
              <a:t>Comments from Huawei: </a:t>
            </a:r>
          </a:p>
          <a:p>
            <a:pPr lvl="1">
              <a:spcBef>
                <a:spcPts val="600"/>
              </a:spcBef>
              <a:spcAft>
                <a:spcPts val="600"/>
              </a:spcAft>
            </a:pPr>
            <a:r>
              <a:rPr lang="en-US" sz="2000" dirty="0"/>
              <a:t>Huawei asks in the first principle why the second part is FFS? and proposes to have some small group discussions regarding categories. </a:t>
            </a:r>
          </a:p>
          <a:p>
            <a:pPr>
              <a:spcBef>
                <a:spcPts val="600"/>
              </a:spcBef>
              <a:spcAft>
                <a:spcPts val="600"/>
              </a:spcAft>
            </a:pPr>
            <a:r>
              <a:rPr lang="en-US" altLang="zh-CN" sz="2400" dirty="0"/>
              <a:t>Response from vivo : </a:t>
            </a:r>
          </a:p>
          <a:p>
            <a:pPr lvl="1">
              <a:spcBef>
                <a:spcPts val="600"/>
              </a:spcBef>
              <a:spcAft>
                <a:spcPts val="600"/>
              </a:spcAft>
            </a:pPr>
            <a:r>
              <a:rPr lang="en-US" altLang="zh-CN" sz="2000" dirty="0"/>
              <a:t>Model performance are composed of  a) ML model performance itself and b) 5GC performance improvement by consuming analytics. </a:t>
            </a:r>
          </a:p>
          <a:p>
            <a:pPr lvl="1">
              <a:spcBef>
                <a:spcPts val="600"/>
              </a:spcBef>
              <a:spcAft>
                <a:spcPts val="600"/>
              </a:spcAft>
            </a:pPr>
            <a:r>
              <a:rPr lang="en-US" altLang="zh-CN" sz="2000" dirty="0"/>
              <a:t>Regarding a) ML model performance, it is the basic one for Model performance as analytics is generated based on trained ML model</a:t>
            </a:r>
          </a:p>
          <a:p>
            <a:pPr lvl="1">
              <a:spcBef>
                <a:spcPts val="600"/>
              </a:spcBef>
              <a:spcAft>
                <a:spcPts val="600"/>
              </a:spcAft>
            </a:pPr>
            <a:r>
              <a:rPr lang="en-US" altLang="zh-CN" sz="2000" dirty="0"/>
              <a:t>However, regarding b) 5GC performance improvement by consuming analytics, it is not easy to measure how much consuming analytics contributes to 5GC performance improvement as many factors have impact on 5GC performance improvement</a:t>
            </a:r>
          </a:p>
          <a:p>
            <a:pPr lvl="1">
              <a:spcBef>
                <a:spcPts val="600"/>
              </a:spcBef>
              <a:spcAft>
                <a:spcPts val="600"/>
              </a:spcAft>
            </a:pPr>
            <a:r>
              <a:rPr lang="en-US" altLang="zh-CN" sz="2000" dirty="0"/>
              <a:t>Therefore due to limited time in R18, prefer to conclude bullet a) first and then try to conclude bullet b) if time permits</a:t>
            </a:r>
          </a:p>
        </p:txBody>
      </p:sp>
    </p:spTree>
    <p:extLst>
      <p:ext uri="{BB962C8B-B14F-4D97-AF65-F5344CB8AC3E}">
        <p14:creationId xmlns:p14="http://schemas.microsoft.com/office/powerpoint/2010/main" val="188299032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B4A56-51C0-E210-9C65-660A1537F84D}"/>
              </a:ext>
            </a:extLst>
          </p:cNvPr>
          <p:cNvSpPr>
            <a:spLocks noGrp="1"/>
          </p:cNvSpPr>
          <p:nvPr>
            <p:ph type="title"/>
          </p:nvPr>
        </p:nvSpPr>
        <p:spPr/>
        <p:txBody>
          <a:bodyPr/>
          <a:lstStyle/>
          <a:p>
            <a:r>
              <a:rPr lang="en-US" altLang="zh-CN" sz="2800" b="1" i="1" dirty="0"/>
              <a:t>Brief Summary of conf call in July 29</a:t>
            </a:r>
            <a:r>
              <a:rPr lang="en-US" altLang="zh-CN" sz="2800" b="1" i="1" baseline="30000" dirty="0"/>
              <a:t>th</a:t>
            </a:r>
            <a:r>
              <a:rPr lang="en-US" altLang="zh-CN" sz="2800" b="1" i="1" dirty="0"/>
              <a:t>  (2/2) </a:t>
            </a:r>
            <a:endParaRPr lang="en-US" sz="2800" b="1" i="1" dirty="0"/>
          </a:p>
        </p:txBody>
      </p:sp>
      <p:sp>
        <p:nvSpPr>
          <p:cNvPr id="5" name="内容占位符 4">
            <a:extLst>
              <a:ext uri="{FF2B5EF4-FFF2-40B4-BE49-F238E27FC236}">
                <a16:creationId xmlns:a16="http://schemas.microsoft.com/office/drawing/2014/main" id="{8A6CB34D-20D5-43D0-8AA6-51B110783379}"/>
              </a:ext>
            </a:extLst>
          </p:cNvPr>
          <p:cNvSpPr>
            <a:spLocks noGrp="1"/>
          </p:cNvSpPr>
          <p:nvPr>
            <p:ph idx="1"/>
          </p:nvPr>
        </p:nvSpPr>
        <p:spPr>
          <a:xfrm>
            <a:off x="221975" y="1440124"/>
            <a:ext cx="11592489" cy="3957376"/>
          </a:xfrm>
          <a:solidFill>
            <a:schemeClr val="bg1"/>
          </a:solidFill>
        </p:spPr>
        <p:txBody>
          <a:bodyPr/>
          <a:lstStyle/>
          <a:p>
            <a:pPr>
              <a:spcBef>
                <a:spcPts val="600"/>
              </a:spcBef>
              <a:spcAft>
                <a:spcPts val="600"/>
              </a:spcAft>
            </a:pPr>
            <a:r>
              <a:rPr lang="en-US" altLang="zh-CN" sz="2400" dirty="0"/>
              <a:t>Comments from Nokia: </a:t>
            </a:r>
          </a:p>
          <a:p>
            <a:pPr lvl="1">
              <a:spcBef>
                <a:spcPts val="600"/>
              </a:spcBef>
              <a:spcAft>
                <a:spcPts val="600"/>
              </a:spcAft>
            </a:pPr>
            <a:r>
              <a:rPr lang="en-US" sz="2000" dirty="0"/>
              <a:t>AnLF is a light-weight entity and Nokia concerned A</a:t>
            </a:r>
            <a:r>
              <a:rPr lang="en-US" altLang="zh-CN" sz="2000" dirty="0"/>
              <a:t>nLF calculating ML Model performance may have a heavy burden on AnLF and </a:t>
            </a:r>
            <a:r>
              <a:rPr lang="en-US" sz="2000" dirty="0"/>
              <a:t>prefer to keep </a:t>
            </a:r>
            <a:r>
              <a:rPr lang="en-US" altLang="zh-CN" sz="2000" dirty="0"/>
              <a:t>Principle 2 o</a:t>
            </a:r>
            <a:r>
              <a:rPr lang="en-US" sz="2000" dirty="0"/>
              <a:t>pen at the moment.</a:t>
            </a:r>
          </a:p>
          <a:p>
            <a:pPr>
              <a:spcBef>
                <a:spcPts val="600"/>
              </a:spcBef>
              <a:spcAft>
                <a:spcPts val="600"/>
              </a:spcAft>
            </a:pPr>
            <a:r>
              <a:rPr lang="en-US" altLang="zh-CN" sz="2400" dirty="0"/>
              <a:t>Response from vivo : </a:t>
            </a:r>
          </a:p>
          <a:p>
            <a:pPr lvl="1">
              <a:spcBef>
                <a:spcPts val="600"/>
              </a:spcBef>
              <a:spcAft>
                <a:spcPts val="600"/>
              </a:spcAft>
            </a:pPr>
            <a:r>
              <a:rPr lang="en-US" altLang="zh-CN" sz="2000" dirty="0"/>
              <a:t>Since it is the AnLF who consumes model and generates analytics per AOI in live network, it looks reasonable that it should be AnLF to do this work based on its own performance requirement.</a:t>
            </a:r>
          </a:p>
          <a:p>
            <a:pPr lvl="1">
              <a:spcBef>
                <a:spcPts val="600"/>
              </a:spcBef>
              <a:spcAft>
                <a:spcPts val="600"/>
              </a:spcAft>
            </a:pPr>
            <a:r>
              <a:rPr lang="en-US" altLang="zh-CN" sz="2000" dirty="0"/>
              <a:t>Calculating ML Model performance does not require much resource compared to Model training and  furthermore the number of AnLF performing inference requested by AnLF is limited and not quite a few </a:t>
            </a:r>
          </a:p>
          <a:p>
            <a:pPr lvl="1">
              <a:spcBef>
                <a:spcPts val="600"/>
              </a:spcBef>
              <a:spcAft>
                <a:spcPts val="600"/>
              </a:spcAft>
            </a:pPr>
            <a:r>
              <a:rPr lang="en-US" altLang="zh-CN" sz="2000" dirty="0"/>
              <a:t>In case of AnLF with heavy burden, AnLF can decided to pause or stop ML Model performance calculating and</a:t>
            </a:r>
            <a:r>
              <a:rPr lang="zh-CN" altLang="en-US" sz="2000" dirty="0"/>
              <a:t> </a:t>
            </a:r>
            <a:r>
              <a:rPr lang="en-US" altLang="zh-CN" sz="2000" dirty="0"/>
              <a:t>turn it on in case of light burden.  </a:t>
            </a:r>
          </a:p>
        </p:txBody>
      </p:sp>
    </p:spTree>
    <p:extLst>
      <p:ext uri="{BB962C8B-B14F-4D97-AF65-F5344CB8AC3E}">
        <p14:creationId xmlns:p14="http://schemas.microsoft.com/office/powerpoint/2010/main" val="20853912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2006/metadata/properties"/>
    <ds:schemaRef ds:uri="http://purl.org/dc/elements/1.1/"/>
    <ds:schemaRef ds:uri="http://purl.org/dc/terms/"/>
    <ds:schemaRef ds:uri="http://schemas.openxmlformats.org/package/2006/metadata/core-properties"/>
    <ds:schemaRef ds:uri="http://www.w3.org/XML/1998/namespace"/>
    <ds:schemaRef ds:uri="280d8efa-eff2-4910-88d2-79ca146720c4"/>
    <ds:schemaRef ds:uri="http://schemas.microsoft.com/office/2006/documentManagement/types"/>
    <ds:schemaRef ds:uri="http://schemas.microsoft.com/office/infopath/2007/PartnerControls"/>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18955</TotalTime>
  <Words>1605</Words>
  <Application>Microsoft Office PowerPoint</Application>
  <PresentationFormat>宽屏</PresentationFormat>
  <Paragraphs>113</Paragraphs>
  <Slides>11</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Arial </vt:lpstr>
      <vt:lpstr>宋体</vt:lpstr>
      <vt:lpstr>Arial</vt:lpstr>
      <vt:lpstr>Calibri</vt:lpstr>
      <vt:lpstr>Calibri Light</vt:lpstr>
      <vt:lpstr>Comic Sans MS</vt:lpstr>
      <vt:lpstr>Times New Roman</vt:lpstr>
      <vt:lpstr>Office Theme</vt:lpstr>
      <vt:lpstr>Evaluation and interim conclusion for KI#1 (correctness)</vt:lpstr>
      <vt:lpstr>CONTENT</vt:lpstr>
      <vt:lpstr>Solutions Summary for KI#1 (Category A: Performance Monitoring/Re-training)</vt:lpstr>
      <vt:lpstr>Observations for KI#1 (Category A: Performance Monitoring/Re-training)</vt:lpstr>
      <vt:lpstr>Solutions Summary for KI#1 (Category B: Miscellaneous )</vt:lpstr>
      <vt:lpstr>Observations for KI#1 (Category B: Miscellaneous)</vt:lpstr>
      <vt:lpstr>Interim Conclusions for KI#1 (draft) before conf call July 29th </vt:lpstr>
      <vt:lpstr>Brief Summary of conf call in July 29th  (1/2) </vt:lpstr>
      <vt:lpstr>Brief Summary of conf call in July 29th  (2/2) </vt:lpstr>
      <vt:lpstr>Updated Interim Conclusions for KI#1 (draft) after conf call July 29th  </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cp:lastModifiedBy>
  <cp:revision>775</cp:revision>
  <cp:lastPrinted>2022-07-17T17:08:53Z</cp:lastPrinted>
  <dcterms:created xsi:type="dcterms:W3CDTF">2010-02-05T13:52:04Z</dcterms:created>
  <dcterms:modified xsi:type="dcterms:W3CDTF">2022-08-10T10:53:02Z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